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6797675" cy="9926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5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98" tIns="33449" rIns="66898" bIns="3344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98" tIns="33449" rIns="66898" bIns="33449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76167" y="1465031"/>
            <a:ext cx="6595467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5040" b="1" kern="0" spc="-10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Discovering the Magic of Mid-Autumn Festival</a:t>
            </a:r>
            <a:endParaRPr lang="en-US" sz="5040" dirty="0"/>
          </a:p>
        </p:txBody>
      </p:sp>
      <p:sp>
        <p:nvSpPr>
          <p:cNvPr id="5" name="Text 2"/>
          <p:cNvSpPr/>
          <p:nvPr/>
        </p:nvSpPr>
        <p:spPr>
          <a:xfrm>
            <a:off x="6434732" y="3744098"/>
            <a:ext cx="6595467" cy="1024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Mid-Autumn Festival is an ancient Chinese celebration that is centered around family, good food, and sharing. Join us on this journey through the history of the festival.</a:t>
            </a:r>
            <a:endParaRPr lang="en-US" sz="1680" dirty="0"/>
          </a:p>
        </p:txBody>
      </p:sp>
      <p:sp>
        <p:nvSpPr>
          <p:cNvPr id="7" name="Text 4"/>
          <p:cNvSpPr/>
          <p:nvPr/>
        </p:nvSpPr>
        <p:spPr>
          <a:xfrm>
            <a:off x="6548199" y="5524024"/>
            <a:ext cx="197287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4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GW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9742207" y="6161473"/>
            <a:ext cx="2611687" cy="546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40"/>
              </a:lnSpc>
              <a:buNone/>
            </a:pPr>
            <a:r>
              <a:rPr lang="en-US" altLang="zh-CN" sz="2100" b="1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——</a:t>
            </a:r>
            <a:r>
              <a:rPr lang="en-US" sz="2100" b="1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by Gao </a:t>
            </a:r>
            <a:r>
              <a:rPr lang="en-US" sz="2100" b="1" kern="0" spc="-3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Wenjin</a:t>
            </a:r>
            <a:endParaRPr lang="en-US" sz="2100" b="1" kern="0" spc="-3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940"/>
              </a:lnSpc>
              <a:buNone/>
            </a:pPr>
            <a:r>
              <a:rPr lang="en-US" altLang="zh-CN" sz="2100" b="1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——</a:t>
            </a:r>
            <a:r>
              <a:rPr lang="en-US" sz="2100" b="1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Speech by Liu </a:t>
            </a:r>
            <a:r>
              <a:rPr lang="en-US" sz="2100" b="1" kern="0" spc="-3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Renyuan</a:t>
            </a:r>
            <a:endParaRPr lang="en-US" sz="2100" b="1" kern="0" spc="-3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940"/>
              </a:lnSpc>
              <a:buNone/>
            </a:pPr>
            <a:endParaRPr lang="en-US" sz="21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6" y="426720"/>
            <a:ext cx="4917400" cy="73760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44DFC881-063F-48BD-9D23-F7C44C73CF8F}"/>
              </a:ext>
            </a:extLst>
          </p:cNvPr>
          <p:cNvSpPr/>
          <p:nvPr/>
        </p:nvSpPr>
        <p:spPr>
          <a:xfrm>
            <a:off x="1558766" y="2087880"/>
            <a:ext cx="999898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endParaRPr lang="en-US" sz="42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BD2FE13-3E3C-4212-BC32-18E2C7E6379A}"/>
              </a:ext>
            </a:extLst>
          </p:cNvPr>
          <p:cNvSpPr/>
          <p:nvPr/>
        </p:nvSpPr>
        <p:spPr>
          <a:xfrm>
            <a:off x="1299795" y="3803727"/>
            <a:ext cx="4267200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6000" b="1" kern="0" spc="-84" dirty="0">
                <a:solidFill>
                  <a:srgbClr val="FF75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This concludes my speech. Thank you all</a:t>
            </a:r>
            <a:endParaRPr lang="en-US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464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1021199"/>
            <a:ext cx="849022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Content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1558766" y="1998229"/>
            <a:ext cx="2862628" cy="960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altLang="zh-CN" sz="3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Origin of the Mid-Autumn Festival</a:t>
            </a:r>
            <a:endParaRPr lang="en-US" altLang="zh-CN" sz="3200" dirty="0"/>
          </a:p>
        </p:txBody>
      </p:sp>
      <p:sp>
        <p:nvSpPr>
          <p:cNvPr id="9" name="Text 4"/>
          <p:cNvSpPr/>
          <p:nvPr/>
        </p:nvSpPr>
        <p:spPr>
          <a:xfrm>
            <a:off x="1597231" y="2721688"/>
            <a:ext cx="7234797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altLang="zh-CN" sz="3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Magic of Mooncakes</a:t>
            </a:r>
            <a:endParaRPr lang="en-US" altLang="zh-CN" sz="3200" dirty="0"/>
          </a:p>
        </p:txBody>
      </p:sp>
      <p:sp>
        <p:nvSpPr>
          <p:cNvPr id="12" name="Text 6"/>
          <p:cNvSpPr/>
          <p:nvPr/>
        </p:nvSpPr>
        <p:spPr>
          <a:xfrm>
            <a:off x="1597231" y="3438975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altLang="zh-CN" sz="3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Mid-Autumn Celebrations around the World</a:t>
            </a:r>
            <a:endParaRPr lang="en-US" altLang="zh-CN" sz="3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D010D61-E0D8-4135-AB28-CE18FEA8D083}"/>
              </a:ext>
            </a:extLst>
          </p:cNvPr>
          <p:cNvSpPr/>
          <p:nvPr/>
        </p:nvSpPr>
        <p:spPr>
          <a:xfrm>
            <a:off x="1597231" y="4713806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0" eaLnBrk="1" latinLnBrk="0" hangingPunct="1">
              <a:lnSpc>
                <a:spcPts val="5250"/>
              </a:lnSpc>
              <a:spcBef>
                <a:spcPts val="0"/>
              </a:spcBef>
              <a:spcAft>
                <a:spcPts val="0"/>
              </a:spcAft>
            </a:pPr>
            <a:endParaRPr lang="zh-CN" altLang="zh-CN" sz="3200" dirty="0">
              <a:effectLst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8C450D95-3DD2-4368-A71C-29A068B141CC}"/>
              </a:ext>
            </a:extLst>
          </p:cNvPr>
          <p:cNvSpPr/>
          <p:nvPr/>
        </p:nvSpPr>
        <p:spPr>
          <a:xfrm>
            <a:off x="1597231" y="4184827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0" eaLnBrk="1" latinLnBrk="0" hangingPunct="1">
              <a:lnSpc>
                <a:spcPts val="52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-84" dirty="0">
                <a:solidFill>
                  <a:srgbClr val="FF75D3"/>
                </a:solidFill>
                <a:effectLst/>
                <a:latin typeface="adonis-web"/>
                <a:ea typeface="adonis-web"/>
                <a:cs typeface="adonis-web"/>
              </a:rPr>
              <a:t>Traditional Mid-Autumn Festival Activities</a:t>
            </a:r>
            <a:endParaRPr lang="zh-CN" altLang="zh-CN" sz="3200" dirty="0">
              <a:effectLst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179B53C4-6B28-490D-9CE3-36FD95A673E3}"/>
              </a:ext>
            </a:extLst>
          </p:cNvPr>
          <p:cNvSpPr/>
          <p:nvPr/>
        </p:nvSpPr>
        <p:spPr>
          <a:xfrm>
            <a:off x="1622766" y="4901601"/>
            <a:ext cx="10465356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Myths and Legends of the Mid-Autumn Festival</a:t>
            </a:r>
            <a:endParaRPr lang="en-US" sz="32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C7352E86-439A-4C45-ADF2-B2EFC4AA77C7}"/>
              </a:ext>
            </a:extLst>
          </p:cNvPr>
          <p:cNvSpPr/>
          <p:nvPr/>
        </p:nvSpPr>
        <p:spPr>
          <a:xfrm>
            <a:off x="1622766" y="5691598"/>
            <a:ext cx="999898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Modern Celebrations of Mid-Autumn Festival</a:t>
            </a:r>
            <a:endParaRPr lang="en-US" sz="32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B7685413-80FA-43B0-B2BA-B5A58B8EB697}"/>
              </a:ext>
            </a:extLst>
          </p:cNvPr>
          <p:cNvSpPr/>
          <p:nvPr/>
        </p:nvSpPr>
        <p:spPr>
          <a:xfrm>
            <a:off x="1622766" y="6299679"/>
            <a:ext cx="4267200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3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92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1021199"/>
            <a:ext cx="849022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Origin of the Mid-Autumn Festival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766" y="2308303"/>
            <a:ext cx="3624263" cy="2239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8766" y="5535690"/>
            <a:ext cx="227076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32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story of Chang'e</a:t>
            </a:r>
            <a:endParaRPr lang="en-US" sz="3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069" y="2308303"/>
            <a:ext cx="3624263" cy="22399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03069" y="5557209"/>
            <a:ext cx="3624263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32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Moon Goddess and the Dragon</a:t>
            </a:r>
            <a:endParaRPr lang="en-US" sz="3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7371" y="2308303"/>
            <a:ext cx="3624263" cy="22399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47371" y="5546449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32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Ming Dynasty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1533168"/>
            <a:ext cx="554890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Magic of Mooncakes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1558766" y="3361079"/>
            <a:ext cx="443746" cy="44374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263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699736" y="3397988"/>
            <a:ext cx="161806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2"/>
              </a:lnSpc>
              <a:buNone/>
            </a:pPr>
            <a:r>
              <a:rPr lang="en-US" sz="233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30" dirty="0"/>
          </a:p>
        </p:txBody>
      </p:sp>
      <p:sp>
        <p:nvSpPr>
          <p:cNvPr id="7" name="Text 4"/>
          <p:cNvSpPr/>
          <p:nvPr/>
        </p:nvSpPr>
        <p:spPr>
          <a:xfrm>
            <a:off x="2215872" y="3319388"/>
            <a:ext cx="2534007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Symbolic Importance</a:t>
            </a:r>
            <a:endParaRPr lang="en-US" sz="2100" dirty="0"/>
          </a:p>
        </p:txBody>
      </p:sp>
      <p:sp>
        <p:nvSpPr>
          <p:cNvPr id="9" name="Shape 6"/>
          <p:cNvSpPr/>
          <p:nvPr/>
        </p:nvSpPr>
        <p:spPr>
          <a:xfrm>
            <a:off x="4963239" y="3350320"/>
            <a:ext cx="443746" cy="44374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263">
            <a:solidFill>
              <a:srgbClr val="D7A1F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04209" y="3387229"/>
            <a:ext cx="161806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2"/>
              </a:lnSpc>
              <a:buNone/>
            </a:pPr>
            <a:r>
              <a:rPr lang="en-US" sz="233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30" dirty="0"/>
          </a:p>
        </p:txBody>
      </p:sp>
      <p:sp>
        <p:nvSpPr>
          <p:cNvPr id="11" name="Text 8"/>
          <p:cNvSpPr/>
          <p:nvPr/>
        </p:nvSpPr>
        <p:spPr>
          <a:xfrm>
            <a:off x="5620345" y="3405446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Many Flavors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1558766" y="5411748"/>
            <a:ext cx="443746" cy="44374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263">
            <a:solidFill>
              <a:srgbClr val="D7A1F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699736" y="5448657"/>
            <a:ext cx="161806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2"/>
              </a:lnSpc>
              <a:buNone/>
            </a:pPr>
            <a:r>
              <a:rPr lang="en-US" sz="233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30" dirty="0"/>
          </a:p>
        </p:txBody>
      </p:sp>
      <p:sp>
        <p:nvSpPr>
          <p:cNvPr id="15" name="Text 12"/>
          <p:cNvSpPr/>
          <p:nvPr/>
        </p:nvSpPr>
        <p:spPr>
          <a:xfrm>
            <a:off x="2215872" y="5466874"/>
            <a:ext cx="2935248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History of Mooncakes</a:t>
            </a:r>
            <a:endParaRPr lang="en-US" sz="21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333" y="426720"/>
            <a:ext cx="4917400" cy="73760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1607820"/>
            <a:ext cx="9700260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Mid-Autumn Celebrations around the World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1558766" y="2701290"/>
            <a:ext cx="5649754" cy="1682829"/>
          </a:xfrm>
          <a:prstGeom prst="roundRect">
            <a:avLst>
              <a:gd name="adj" fmla="val 5706"/>
            </a:avLst>
          </a:prstGeom>
          <a:solidFill>
            <a:srgbClr val="EBD0FB"/>
          </a:solidFill>
          <a:ln w="13335">
            <a:solidFill>
              <a:srgbClr val="D7A1F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316843" y="3376016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36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Vietnam</a:t>
            </a:r>
            <a:endParaRPr lang="en-US" sz="3600" dirty="0"/>
          </a:p>
        </p:txBody>
      </p:sp>
      <p:sp>
        <p:nvSpPr>
          <p:cNvPr id="8" name="Shape 5"/>
          <p:cNvSpPr/>
          <p:nvPr/>
        </p:nvSpPr>
        <p:spPr>
          <a:xfrm>
            <a:off x="7421880" y="2701290"/>
            <a:ext cx="5649754" cy="1682829"/>
          </a:xfrm>
          <a:prstGeom prst="roundRect">
            <a:avLst>
              <a:gd name="adj" fmla="val 5706"/>
            </a:avLst>
          </a:prstGeom>
          <a:solidFill>
            <a:srgbClr val="EBD0FB"/>
          </a:solidFill>
          <a:ln w="13335">
            <a:solidFill>
              <a:srgbClr val="D7A1F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03286" y="3418284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36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Korea</a:t>
            </a:r>
            <a:endParaRPr lang="en-US" sz="3200" dirty="0"/>
          </a:p>
        </p:txBody>
      </p:sp>
      <p:sp>
        <p:nvSpPr>
          <p:cNvPr id="11" name="Shape 8"/>
          <p:cNvSpPr/>
          <p:nvPr/>
        </p:nvSpPr>
        <p:spPr>
          <a:xfrm>
            <a:off x="1558766" y="4597479"/>
            <a:ext cx="5649754" cy="2024182"/>
          </a:xfrm>
          <a:prstGeom prst="roundRect">
            <a:avLst>
              <a:gd name="adj" fmla="val 4743"/>
            </a:avLst>
          </a:prstGeom>
          <a:solidFill>
            <a:srgbClr val="EBD0FB"/>
          </a:solidFill>
          <a:ln w="13335">
            <a:solidFill>
              <a:srgbClr val="D7A1F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614261" y="5442882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36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Japan</a:t>
            </a:r>
            <a:endParaRPr lang="en-US" sz="3600" dirty="0"/>
          </a:p>
        </p:txBody>
      </p:sp>
      <p:sp>
        <p:nvSpPr>
          <p:cNvPr id="14" name="Shape 11"/>
          <p:cNvSpPr/>
          <p:nvPr/>
        </p:nvSpPr>
        <p:spPr>
          <a:xfrm>
            <a:off x="7421880" y="4597479"/>
            <a:ext cx="5649754" cy="2024182"/>
          </a:xfrm>
          <a:prstGeom prst="roundRect">
            <a:avLst>
              <a:gd name="adj" fmla="val 4743"/>
            </a:avLst>
          </a:prstGeom>
          <a:solidFill>
            <a:srgbClr val="EBD0FB"/>
          </a:solidFill>
          <a:ln w="13335">
            <a:solidFill>
              <a:srgbClr val="D7A1F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80556" y="5442195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36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Singapore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1122402"/>
            <a:ext cx="934366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Traditional Mid-Autumn Festival Activities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293888" y="2215872"/>
            <a:ext cx="42624" cy="4891088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6" name="Shape 3"/>
          <p:cNvSpPr/>
          <p:nvPr/>
        </p:nvSpPr>
        <p:spPr>
          <a:xfrm>
            <a:off x="7537073" y="2601278"/>
            <a:ext cx="746760" cy="42624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7" name="Shape 4"/>
          <p:cNvSpPr/>
          <p:nvPr/>
        </p:nvSpPr>
        <p:spPr>
          <a:xfrm>
            <a:off x="7093327" y="2400776"/>
            <a:ext cx="443746" cy="44374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263">
            <a:solidFill>
              <a:srgbClr val="D7A1F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34297" y="2437686"/>
            <a:ext cx="161806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2"/>
              </a:lnSpc>
              <a:buNone/>
            </a:pPr>
            <a:r>
              <a:rPr lang="en-US" sz="233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30" dirty="0"/>
          </a:p>
        </p:txBody>
      </p:sp>
      <p:sp>
        <p:nvSpPr>
          <p:cNvPr id="9" name="Text 6"/>
          <p:cNvSpPr/>
          <p:nvPr/>
        </p:nvSpPr>
        <p:spPr>
          <a:xfrm>
            <a:off x="8488680" y="2429232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Lanterns</a:t>
            </a:r>
            <a:endParaRPr lang="en-US" sz="21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AE21CC-FDD2-4599-AADC-DF1E524D0DFB}"/>
              </a:ext>
            </a:extLst>
          </p:cNvPr>
          <p:cNvGrpSpPr/>
          <p:nvPr/>
        </p:nvGrpSpPr>
        <p:grpSpPr>
          <a:xfrm>
            <a:off x="6346567" y="3728828"/>
            <a:ext cx="1190506" cy="443746"/>
            <a:chOff x="6346567" y="3467576"/>
            <a:chExt cx="1190506" cy="443746"/>
          </a:xfrm>
        </p:grpSpPr>
        <p:sp>
          <p:nvSpPr>
            <p:cNvPr id="11" name="Shape 8"/>
            <p:cNvSpPr/>
            <p:nvPr/>
          </p:nvSpPr>
          <p:spPr>
            <a:xfrm>
              <a:off x="6346567" y="3668078"/>
              <a:ext cx="746760" cy="42624"/>
            </a:xfrm>
            <a:prstGeom prst="rect">
              <a:avLst/>
            </a:prstGeom>
            <a:solidFill>
              <a:srgbClr val="D7A1F7"/>
            </a:solidFill>
            <a:ln/>
          </p:spPr>
        </p:sp>
        <p:sp>
          <p:nvSpPr>
            <p:cNvPr id="12" name="Shape 9"/>
            <p:cNvSpPr/>
            <p:nvPr/>
          </p:nvSpPr>
          <p:spPr>
            <a:xfrm>
              <a:off x="7093327" y="3467576"/>
              <a:ext cx="443746" cy="443746"/>
            </a:xfrm>
            <a:prstGeom prst="roundRect">
              <a:avLst>
                <a:gd name="adj" fmla="val 20005"/>
              </a:avLst>
            </a:prstGeom>
            <a:solidFill>
              <a:srgbClr val="EBD0FB"/>
            </a:solidFill>
            <a:ln w="12263">
              <a:solidFill>
                <a:srgbClr val="D7A1F7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7234297" y="3504486"/>
              <a:ext cx="161806" cy="36980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912"/>
                </a:lnSpc>
                <a:buNone/>
              </a:pPr>
              <a:r>
                <a:rPr lang="en-US" sz="2330" b="1" kern="0" spc="-47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2</a:t>
              </a:r>
              <a:endParaRPr lang="en-US" sz="2330" dirty="0"/>
            </a:p>
          </p:txBody>
        </p:sp>
      </p:grpSp>
      <p:sp>
        <p:nvSpPr>
          <p:cNvPr id="14" name="Text 11"/>
          <p:cNvSpPr/>
          <p:nvPr/>
        </p:nvSpPr>
        <p:spPr>
          <a:xfrm>
            <a:off x="3525679" y="3742770"/>
            <a:ext cx="2616041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Dragon &amp; Lion Dancing</a:t>
            </a:r>
            <a:endParaRPr lang="en-US" sz="2100" dirty="0"/>
          </a:p>
        </p:txBody>
      </p:sp>
      <p:sp>
        <p:nvSpPr>
          <p:cNvPr id="16" name="Shape 13"/>
          <p:cNvSpPr/>
          <p:nvPr/>
        </p:nvSpPr>
        <p:spPr>
          <a:xfrm>
            <a:off x="7537073" y="5153501"/>
            <a:ext cx="746760" cy="42624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93327" y="4953000"/>
            <a:ext cx="443746" cy="443746"/>
          </a:xfrm>
          <a:prstGeom prst="roundRect">
            <a:avLst>
              <a:gd name="adj" fmla="val 20005"/>
            </a:avLst>
          </a:prstGeom>
          <a:solidFill>
            <a:srgbClr val="EBD0FB"/>
          </a:solidFill>
          <a:ln w="12263">
            <a:solidFill>
              <a:srgbClr val="D7A1F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34297" y="4989909"/>
            <a:ext cx="161806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2"/>
              </a:lnSpc>
              <a:buNone/>
            </a:pPr>
            <a:r>
              <a:rPr lang="en-US" sz="233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30" dirty="0"/>
          </a:p>
        </p:txBody>
      </p:sp>
      <p:sp>
        <p:nvSpPr>
          <p:cNvPr id="19" name="Text 16"/>
          <p:cNvSpPr/>
          <p:nvPr/>
        </p:nvSpPr>
        <p:spPr>
          <a:xfrm>
            <a:off x="8488680" y="4981456"/>
            <a:ext cx="21336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Tangyuan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243840"/>
            <a:ext cx="13113068" cy="7651931"/>
          </a:xfrm>
          <a:prstGeom prst="roundRect">
            <a:avLst>
              <a:gd name="adj" fmla="val 2429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830580"/>
            <a:ext cx="10465356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Myths and Legends of the Mid-Autumn Festival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766" y="1924050"/>
            <a:ext cx="5596414" cy="34587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8766" y="5649516"/>
            <a:ext cx="3556278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Jade Rabbit and Mooncakes</a:t>
            </a:r>
            <a:endParaRPr lang="en-US" sz="2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20" y="1924050"/>
            <a:ext cx="5596414" cy="34587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5220" y="5649516"/>
            <a:ext cx="2509361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Legend of Chang'e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426720"/>
            <a:ext cx="13113068" cy="7376041"/>
          </a:xfrm>
          <a:prstGeom prst="roundRect">
            <a:avLst>
              <a:gd name="adj" fmla="val 2603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2087880"/>
            <a:ext cx="9998988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Modern Celebrations of Mid-Autumn Festival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546877" y="4721645"/>
            <a:ext cx="2614017" cy="4000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20" b="1" kern="0" spc="-5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Online Celebrations</a:t>
            </a:r>
            <a:endParaRPr lang="en-US" sz="2520" dirty="0"/>
          </a:p>
        </p:txBody>
      </p:sp>
      <p:sp>
        <p:nvSpPr>
          <p:cNvPr id="7" name="Text 4"/>
          <p:cNvSpPr/>
          <p:nvPr/>
        </p:nvSpPr>
        <p:spPr>
          <a:xfrm>
            <a:off x="5577007" y="4721645"/>
            <a:ext cx="2591157" cy="4000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20" b="1" kern="0" spc="-5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Lighting up the Sky</a:t>
            </a:r>
            <a:endParaRPr lang="en-US" sz="2520" dirty="0"/>
          </a:p>
        </p:txBody>
      </p:sp>
      <p:sp>
        <p:nvSpPr>
          <p:cNvPr id="9" name="Text 6"/>
          <p:cNvSpPr/>
          <p:nvPr/>
        </p:nvSpPr>
        <p:spPr>
          <a:xfrm>
            <a:off x="9584277" y="4721645"/>
            <a:ext cx="2560320" cy="4000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20" b="1" kern="0" spc="-5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Gifting</a:t>
            </a:r>
            <a:endParaRPr lang="en-US" sz="25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666" y="333137"/>
            <a:ext cx="13113068" cy="7563207"/>
          </a:xfrm>
          <a:prstGeom prst="roundRect">
            <a:avLst>
              <a:gd name="adj" fmla="val 2539"/>
            </a:avLst>
          </a:prstGeom>
          <a:solidFill>
            <a:srgbClr val="FFFFFF">
              <a:alpha val="75000"/>
            </a:srgbClr>
          </a:solidFill>
          <a:ln w="13335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558766" y="919877"/>
            <a:ext cx="4267200" cy="66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8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766" y="2013347"/>
            <a:ext cx="5596414" cy="34587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8766" y="5738813"/>
            <a:ext cx="2727246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Family and Togetherness</a:t>
            </a:r>
            <a:endParaRPr lang="en-US" sz="2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20" y="2013347"/>
            <a:ext cx="5596414" cy="34587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5220" y="5738813"/>
            <a:ext cx="2286000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5"/>
              </a:lnSpc>
              <a:buNone/>
            </a:pPr>
            <a:r>
              <a:rPr lang="en-US" sz="2100" b="1" kern="0" spc="-4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Culture and Heritage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193</Words>
  <Application>Microsoft Office PowerPoint</Application>
  <PresentationFormat>自定义</PresentationFormat>
  <Paragraphs>57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adonis-web</vt:lpstr>
      <vt:lpstr>等线</vt:lpstr>
      <vt:lpstr>Arial</vt:lpstr>
      <vt:lpstr>Calibri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谢 芝兰</cp:lastModifiedBy>
  <cp:revision>7</cp:revision>
  <cp:lastPrinted>2023-10-06T04:24:31Z</cp:lastPrinted>
  <dcterms:created xsi:type="dcterms:W3CDTF">2023-10-06T04:17:08Z</dcterms:created>
  <dcterms:modified xsi:type="dcterms:W3CDTF">2023-10-07T14:36:30Z</dcterms:modified>
</cp:coreProperties>
</file>